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2" r:id="rId3"/>
    <p:sldId id="263" r:id="rId4"/>
    <p:sldId id="264" r:id="rId5"/>
    <p:sldId id="265" r:id="rId6"/>
    <p:sldId id="266" r:id="rId7"/>
    <p:sldId id="267" r:id="rId8"/>
    <p:sldId id="257" r:id="rId9"/>
    <p:sldId id="268" r:id="rId10"/>
    <p:sldId id="269" r:id="rId11"/>
    <p:sldId id="270" r:id="rId12"/>
    <p:sldId id="256" r:id="rId13"/>
    <p:sldId id="271" r:id="rId14"/>
    <p:sldId id="272" r:id="rId15"/>
    <p:sldId id="259" r:id="rId16"/>
    <p:sldId id="261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E8B273-69CD-493A-A6C9-45B13393F4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329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C3DE8-C678-476D-9F7E-759D1C74F6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106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B7BDE-D75E-4CEF-B42D-FE148C1F1F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448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C9748-59A3-4B8F-80C6-230F90C5C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22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800B14-F983-4798-8FBE-1B5EB6FA1A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953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EF115E7-6DB0-4C87-9B2F-DA24899F22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006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9EE140-1B54-4EC7-AB96-CA4A242E09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11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2CEC5-5723-4582-96D3-463AEBC908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170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C89BFA-BB78-4877-8A95-EA9047706F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560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8D0A3-E559-4879-BC51-7249739223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4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63593" y="12964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4513" y="1295466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63593" y="12964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4513" y="1295466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63592" y="1296440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4512" y="1295466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DDAC80-B50F-4362-A007-BF4077EFE2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545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4E9373ED-17A5-447A-AAF0-85BE7001A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7" r:id="rId1"/>
    <p:sldLayoutId id="2147483712" r:id="rId2"/>
    <p:sldLayoutId id="2147483718" r:id="rId3"/>
    <p:sldLayoutId id="2147483719" r:id="rId4"/>
    <p:sldLayoutId id="2147483720" r:id="rId5"/>
    <p:sldLayoutId id="2147483713" r:id="rId6"/>
    <p:sldLayoutId id="2147483721" r:id="rId7"/>
    <p:sldLayoutId id="2147483714" r:id="rId8"/>
    <p:sldLayoutId id="2147483722" r:id="rId9"/>
    <p:sldLayoutId id="2147483715" r:id="rId10"/>
    <p:sldLayoutId id="214748371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712designs.com/animations/flash/cellCycle.sw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38200" y="3429000"/>
            <a:ext cx="7772400" cy="197510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dirty="0">
                <a:solidFill>
                  <a:schemeClr val="tx2">
                    <a:satMod val="200000"/>
                  </a:schemeClr>
                </a:solidFill>
              </a:rPr>
              <a:t>Cell</a:t>
            </a:r>
            <a:r>
              <a:rPr lang="en-US" sz="6600" dirty="0">
                <a:solidFill>
                  <a:schemeClr val="tx2">
                    <a:satMod val="200000"/>
                  </a:schemeClr>
                </a:solidFill>
              </a:rPr>
              <a:t> </a:t>
            </a:r>
            <a:r>
              <a:rPr lang="en-US" sz="8800" dirty="0">
                <a:solidFill>
                  <a:schemeClr val="tx2">
                    <a:satMod val="200000"/>
                  </a:schemeClr>
                </a:solidFill>
              </a:rPr>
              <a:t>Cycle</a:t>
            </a:r>
            <a:endParaRPr lang="en-US" sz="6600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38200" y="2971800"/>
            <a:ext cx="7772400" cy="5937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A Top of Class production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Interphase</a:t>
            </a:r>
            <a:r>
              <a:rPr lang="en-US" dirty="0" smtClean="0"/>
              <a:t> continued…</a:t>
            </a:r>
            <a:endParaRPr lang="en-US" dirty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G2 Phase</a:t>
            </a:r>
          </a:p>
          <a:p>
            <a:pPr lvl="1"/>
            <a:r>
              <a:rPr lang="en-US" smtClean="0"/>
              <a:t>Cell growth…prep for cell division</a:t>
            </a:r>
          </a:p>
          <a:p>
            <a:pPr lvl="1"/>
            <a:r>
              <a:rPr lang="en-US" smtClean="0"/>
              <a:t>Shortest phase</a:t>
            </a:r>
          </a:p>
          <a:p>
            <a:pPr lvl="1"/>
            <a:r>
              <a:rPr lang="en-US" smtClean="0"/>
              <a:t>Materials for division are made</a:t>
            </a:r>
          </a:p>
          <a:p>
            <a:pPr lvl="1"/>
            <a:endParaRPr lang="en-US" smtClean="0"/>
          </a:p>
          <a:p>
            <a:r>
              <a:rPr lang="en-US" smtClean="0"/>
              <a:t>During the first three stages the cell grows and prepares for _____________?</a:t>
            </a:r>
          </a:p>
          <a:p>
            <a:pPr lvl="1"/>
            <a:endParaRPr lang="en-US" smtClean="0"/>
          </a:p>
          <a:p>
            <a:pPr lvl="1"/>
            <a:endParaRPr 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 Phase</a:t>
            </a: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Cell Division</a:t>
            </a:r>
          </a:p>
          <a:p>
            <a:pPr lvl="1"/>
            <a:r>
              <a:rPr lang="en-US" smtClean="0"/>
              <a:t>Production of two daughter cells</a:t>
            </a:r>
          </a:p>
          <a:p>
            <a:pPr lvl="1"/>
            <a:r>
              <a:rPr lang="en-US" smtClean="0"/>
              <a:t>Faster than interphase</a:t>
            </a:r>
          </a:p>
          <a:p>
            <a:r>
              <a:rPr lang="en-US" smtClean="0"/>
              <a:t>Two stages</a:t>
            </a:r>
          </a:p>
          <a:p>
            <a:pPr lvl="1"/>
            <a:r>
              <a:rPr lang="en-US" smtClean="0"/>
              <a:t>MITOSIS</a:t>
            </a:r>
          </a:p>
          <a:p>
            <a:pPr lvl="1"/>
            <a:r>
              <a:rPr lang="en-US" smtClean="0"/>
              <a:t>CYTOKINESIS</a:t>
            </a:r>
          </a:p>
          <a:p>
            <a:r>
              <a:rPr lang="en-US" smtClean="0"/>
              <a:t>Both stages can overlap</a:t>
            </a:r>
          </a:p>
          <a:p>
            <a:pPr lvl="1"/>
            <a:endParaRPr lang="en-US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http://www.usyd.edu.au/wmi/cellcycle/images/img_cellcyc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8" y="587375"/>
            <a:ext cx="8153400" cy="538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</a:t>
            </a:r>
            <a:r>
              <a:rPr lang="en-US" baseline="-25000" dirty="0" smtClean="0"/>
              <a:t>0 </a:t>
            </a:r>
            <a:r>
              <a:rPr lang="en-US" dirty="0" smtClean="0"/>
              <a:t>The Resting Period</a:t>
            </a:r>
            <a:endParaRPr lang="en-US" baseline="-25000" dirty="0"/>
          </a:p>
        </p:txBody>
      </p:sp>
      <p:sp>
        <p:nvSpPr>
          <p:cNvPr id="20483" name="Text Placeholder 3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7924800" cy="4572000"/>
          </a:xfrm>
        </p:spPr>
        <p:txBody>
          <a:bodyPr/>
          <a:lstStyle/>
          <a:p>
            <a:pPr marL="53975">
              <a:buFont typeface="Arial" charset="0"/>
              <a:buChar char="•"/>
            </a:pPr>
            <a:r>
              <a:rPr lang="en-US" sz="3200" smtClean="0"/>
              <a:t>A cell will leave the cycle and quit dividing. </a:t>
            </a:r>
          </a:p>
          <a:p>
            <a:pPr lvl="1">
              <a:buFont typeface="Arial" charset="0"/>
              <a:buChar char="•"/>
            </a:pPr>
            <a:r>
              <a:rPr lang="en-US" sz="2800" smtClean="0"/>
              <a:t>Temporary </a:t>
            </a:r>
          </a:p>
          <a:p>
            <a:pPr lvl="1">
              <a:buFont typeface="Arial" charset="0"/>
              <a:buChar char="•"/>
            </a:pPr>
            <a:r>
              <a:rPr lang="en-US" sz="2800" smtClean="0"/>
              <a:t>Permanent </a:t>
            </a:r>
          </a:p>
          <a:p>
            <a:pPr marL="53975">
              <a:buFont typeface="Arial" charset="0"/>
              <a:buChar char="•"/>
            </a:pPr>
            <a:r>
              <a:rPr lang="en-US" sz="3200" smtClean="0"/>
              <a:t>Example… A cell that has reached an end stage of development and will no longer divide </a:t>
            </a:r>
          </a:p>
          <a:p>
            <a:pPr lvl="1">
              <a:buFont typeface="Arial" charset="0"/>
              <a:buChar char="•"/>
            </a:pPr>
            <a:r>
              <a:rPr lang="en-US" sz="2800" smtClean="0"/>
              <a:t>Neuron</a:t>
            </a:r>
            <a:endParaRPr lang="en-US" sz="2000" smtClean="0"/>
          </a:p>
          <a:p>
            <a:pPr marL="53975"/>
            <a:endParaRPr lang="en-US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Restrictive Point</a:t>
            </a:r>
            <a:endParaRPr lang="en-US" dirty="0"/>
          </a:p>
        </p:txBody>
      </p:sp>
      <p:sp>
        <p:nvSpPr>
          <p:cNvPr id="21507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Passage through the restriction point is controlled by </a:t>
            </a:r>
            <a:r>
              <a:rPr lang="en-US" dirty="0" err="1" smtClean="0"/>
              <a:t>cyclin</a:t>
            </a:r>
            <a:r>
              <a:rPr lang="en-US" dirty="0" smtClean="0"/>
              <a:t> dependent kinases (CDKs)</a:t>
            </a:r>
          </a:p>
          <a:p>
            <a:r>
              <a:rPr lang="en-US" dirty="0" smtClean="0"/>
              <a:t>Looking for damage </a:t>
            </a:r>
          </a:p>
          <a:p>
            <a:pPr lvl="1"/>
            <a:r>
              <a:rPr lang="en-US" dirty="0" smtClean="0"/>
              <a:t>If found, the checkpoint uses a </a:t>
            </a:r>
            <a:r>
              <a:rPr lang="en-US" b="1" dirty="0" smtClean="0"/>
              <a:t>signal</a:t>
            </a:r>
            <a:r>
              <a:rPr lang="en-US" dirty="0" smtClean="0"/>
              <a:t> mechanism</a:t>
            </a:r>
          </a:p>
          <a:p>
            <a:pPr lvl="2"/>
            <a:r>
              <a:rPr lang="en-US" dirty="0" smtClean="0"/>
              <a:t>stall the cell cycle until repairs are made </a:t>
            </a:r>
          </a:p>
          <a:p>
            <a:pPr lvl="2"/>
            <a:r>
              <a:rPr lang="en-US" dirty="0" smtClean="0"/>
              <a:t>if repairs cannot be </a:t>
            </a:r>
            <a:r>
              <a:rPr lang="en-US" dirty="0" smtClean="0"/>
              <a:t>made; then target </a:t>
            </a:r>
            <a:r>
              <a:rPr lang="en-US" dirty="0" smtClean="0"/>
              <a:t>the cell for destruction via </a:t>
            </a:r>
            <a:r>
              <a:rPr lang="en-US" b="1" u="sng" dirty="0" smtClean="0"/>
              <a:t>apoptosis</a:t>
            </a:r>
            <a:r>
              <a:rPr lang="en-US" dirty="0" smtClean="0"/>
              <a:t> 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12763"/>
            <a:ext cx="7772400" cy="13160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200000"/>
                  </a:schemeClr>
                </a:solidFill>
              </a:rPr>
              <a:t>Why do we care about the cell cycle?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6324600" cy="4953000"/>
          </a:xfrm>
        </p:spPr>
        <p:txBody>
          <a:bodyPr/>
          <a:lstStyle/>
          <a:p>
            <a:pPr eaLnBrk="1" hangingPunct="1"/>
            <a:r>
              <a:rPr lang="en-US" smtClean="0"/>
              <a:t>Cells split</a:t>
            </a:r>
          </a:p>
          <a:p>
            <a:pPr eaLnBrk="1" hangingPunct="1"/>
            <a:r>
              <a:rPr lang="en-US" smtClean="0"/>
              <a:t>Cells grow</a:t>
            </a:r>
          </a:p>
          <a:p>
            <a:pPr eaLnBrk="1" hangingPunct="1"/>
            <a:r>
              <a:rPr lang="en-US" smtClean="0"/>
              <a:t>Making DNA copies</a:t>
            </a:r>
          </a:p>
          <a:p>
            <a:pPr eaLnBrk="1" hangingPunct="1"/>
            <a:r>
              <a:rPr lang="en-US" smtClean="0"/>
              <a:t>We must replace other cells.</a:t>
            </a:r>
          </a:p>
          <a:p>
            <a:pPr eaLnBrk="1" hangingPunct="1"/>
            <a:r>
              <a:rPr lang="en-US" smtClean="0"/>
              <a:t>If we don’t replace we die and have  tissue/organ degeneration</a:t>
            </a:r>
          </a:p>
          <a:p>
            <a:pPr eaLnBrk="1" hangingPunct="1"/>
            <a:r>
              <a:rPr lang="en-US" smtClean="0">
                <a:solidFill>
                  <a:srgbClr val="00ADDC"/>
                </a:solidFill>
              </a:rPr>
              <a:t>If a cell is  replaced before it needs to be……?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0" t="27000" r="36874" b="12000"/>
          <a:stretch>
            <a:fillRect/>
          </a:stretch>
        </p:blipFill>
        <p:spPr bwMode="auto">
          <a:xfrm>
            <a:off x="2286000" y="533400"/>
            <a:ext cx="4648200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What is the Cell Cycle?</a:t>
            </a:r>
            <a:endParaRPr lang="en-US" dirty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Series of events</a:t>
            </a:r>
          </a:p>
          <a:p>
            <a:pPr lvl="1" eaLnBrk="1" hangingPunct="1"/>
            <a:r>
              <a:rPr lang="en-US" dirty="0" smtClean="0"/>
              <a:t>Cell growth</a:t>
            </a:r>
          </a:p>
          <a:p>
            <a:pPr lvl="1" eaLnBrk="1" hangingPunct="1"/>
            <a:r>
              <a:rPr lang="en-US" dirty="0" smtClean="0"/>
              <a:t>Cell division</a:t>
            </a:r>
          </a:p>
          <a:p>
            <a:pPr lvl="2" eaLnBrk="1" hangingPunct="1"/>
            <a:r>
              <a:rPr lang="en-US" dirty="0" smtClean="0"/>
              <a:t>Produce two daughter cells</a:t>
            </a:r>
          </a:p>
          <a:p>
            <a:pPr lvl="2" eaLnBrk="1" hangingPunct="1">
              <a:buFont typeface="Wingdings 2" pitchFamily="18" charset="2"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Each new daughter cell will then enter </a:t>
            </a:r>
            <a:r>
              <a:rPr lang="en-US" dirty="0" smtClean="0"/>
              <a:t>into its </a:t>
            </a:r>
            <a:r>
              <a:rPr lang="en-US" dirty="0" smtClean="0"/>
              <a:t>own “new” cell cycle</a:t>
            </a:r>
          </a:p>
          <a:p>
            <a:pPr lvl="1" eaLnBrk="1" hangingPunct="1"/>
            <a:r>
              <a:rPr lang="en-US" dirty="0" smtClean="0"/>
              <a:t>Growth and division</a:t>
            </a:r>
          </a:p>
          <a:p>
            <a:pPr eaLnBrk="1" hangingPunct="1"/>
            <a:r>
              <a:rPr lang="en-US" dirty="0" smtClean="0"/>
              <a:t>Prokaryotic vs. Eukaryotic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Prokaryotic Cycle</a:t>
            </a:r>
            <a:endParaRPr lang="en-US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 definable nucleus</a:t>
            </a:r>
          </a:p>
          <a:p>
            <a:pPr lvl="1" eaLnBrk="1" hangingPunct="1"/>
            <a:r>
              <a:rPr lang="en-US" smtClean="0"/>
              <a:t>One DNA loop</a:t>
            </a:r>
          </a:p>
          <a:p>
            <a:pPr eaLnBrk="1" hangingPunct="1"/>
            <a:r>
              <a:rPr lang="en-US" smtClean="0"/>
              <a:t>Enters regular cycle</a:t>
            </a:r>
          </a:p>
          <a:p>
            <a:pPr lvl="1" eaLnBrk="1" hangingPunct="1"/>
            <a:r>
              <a:rPr lang="en-US" smtClean="0"/>
              <a:t>Growth, DNA replication, and cell division</a:t>
            </a:r>
          </a:p>
          <a:p>
            <a:pPr lvl="1" eaLnBrk="1" hangingPunct="1"/>
            <a:r>
              <a:rPr lang="en-US" smtClean="0"/>
              <a:t>Ideal conditions…very quick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When to divide?</a:t>
            </a:r>
            <a:endParaRPr lang="en-US" dirty="0"/>
          </a:p>
        </p:txBody>
      </p:sp>
      <p:sp>
        <p:nvSpPr>
          <p:cNvPr id="11267" name="AutoShape 2" descr="http://diverge.hunter.cuny.edu/~weigang/Images/06-11_binaryfission_1.jpg"/>
          <p:cNvSpPr>
            <a:spLocks noChangeAspect="1" noChangeArrowheads="1"/>
          </p:cNvSpPr>
          <p:nvPr/>
        </p:nvSpPr>
        <p:spPr bwMode="auto">
          <a:xfrm>
            <a:off x="63500" y="-136525"/>
            <a:ext cx="640080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1268" name="Picture 6" descr="http://www.sci.uidaho.edu/bionet/biol115/t6_cell_growth/ppt/t6l1m1_prokaryotic_cell_cycle_slides/T6L1M1_prokaryotic_cell_cycl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1" t="39999" r="4979" b="30000"/>
          <a:stretch>
            <a:fillRect/>
          </a:stretch>
        </p:blipFill>
        <p:spPr bwMode="auto">
          <a:xfrm>
            <a:off x="457200" y="2268538"/>
            <a:ext cx="8382000" cy="207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sci.uidaho.edu/bionet/biol115/t6_cell_growth/ppt/t6l1m1_prokaryotic_cell_cycle_slides/T6L1M1_prokaryotic_cell_cycle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1" t="23334" b="8333"/>
          <a:stretch>
            <a:fillRect/>
          </a:stretch>
        </p:blipFill>
        <p:spPr bwMode="auto">
          <a:xfrm>
            <a:off x="609600" y="685800"/>
            <a:ext cx="829945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sci.uidaho.edu/bionet/biol115/t6_cell_growth/ppt/t6l1m1_prokaryotic_cell_cycle_slides/T6L1M1_prokaryotic_cell_cycle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2" t="25000" r="9509" b="3261"/>
          <a:stretch>
            <a:fillRect/>
          </a:stretch>
        </p:blipFill>
        <p:spPr bwMode="auto">
          <a:xfrm>
            <a:off x="609600" y="685800"/>
            <a:ext cx="8229600" cy="527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Eukaryotic Cycle</a:t>
            </a:r>
            <a:endParaRPr lang="en-US" dirty="0"/>
          </a:p>
        </p:txBody>
      </p:sp>
      <p:sp>
        <p:nvSpPr>
          <p:cNvPr id="1433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Cycle has </a:t>
            </a:r>
            <a:r>
              <a:rPr lang="en-US" u="sng" smtClean="0"/>
              <a:t>four</a:t>
            </a:r>
            <a:r>
              <a:rPr lang="en-US" smtClean="0"/>
              <a:t> phases</a:t>
            </a:r>
          </a:p>
          <a:p>
            <a:r>
              <a:rPr lang="en-US" smtClean="0"/>
              <a:t>Phase lengths vary</a:t>
            </a:r>
          </a:p>
          <a:p>
            <a:pPr lvl="1"/>
            <a:r>
              <a:rPr lang="en-US" smtClean="0"/>
              <a:t>Cell type</a:t>
            </a:r>
          </a:p>
          <a:p>
            <a:pPr lvl="2"/>
            <a:r>
              <a:rPr lang="en-US" smtClean="0"/>
              <a:t>Liver Cells…1-2 a year</a:t>
            </a:r>
          </a:p>
          <a:p>
            <a:pPr lvl="2"/>
            <a:r>
              <a:rPr lang="en-US" smtClean="0"/>
              <a:t>Bone cells…6-8 weeks</a:t>
            </a:r>
          </a:p>
          <a:p>
            <a:pPr lvl="2"/>
            <a:r>
              <a:rPr lang="en-US" smtClean="0"/>
              <a:t>Skin cells…6-10 days</a:t>
            </a:r>
          </a:p>
          <a:p>
            <a:pPr lvl="2"/>
            <a:r>
              <a:rPr lang="en-US" smtClean="0"/>
              <a:t>Brain cells…never</a:t>
            </a:r>
          </a:p>
          <a:p>
            <a:r>
              <a:rPr lang="en-US" smtClean="0"/>
              <a:t>Divisions are separated by “in-between” time</a:t>
            </a:r>
          </a:p>
          <a:p>
            <a:pPr lvl="1"/>
            <a:r>
              <a:rPr lang="en-US" smtClean="0"/>
              <a:t>This is not a resting period</a:t>
            </a:r>
          </a:p>
          <a:p>
            <a:pPr lvl="1"/>
            <a:r>
              <a:rPr lang="en-US" smtClean="0"/>
              <a:t>Much happens!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512763"/>
            <a:ext cx="7772400" cy="25352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The “Cell cycle” accounts for all things that a cell does during its life span…</a:t>
            </a:r>
            <a:br>
              <a:rPr lang="en-US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What are those things?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752600" y="3962400"/>
            <a:ext cx="3657600" cy="23622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sz="4400" b="1" dirty="0" smtClean="0">
                <a:solidFill>
                  <a:schemeClr val="accent4"/>
                </a:solidFill>
              </a:rPr>
              <a:t>G</a:t>
            </a:r>
            <a:r>
              <a:rPr lang="en-US" sz="4400" b="1" baseline="-25000" dirty="0" smtClean="0">
                <a:solidFill>
                  <a:schemeClr val="accent4"/>
                </a:solidFill>
              </a:rPr>
              <a:t>0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sz="4400" b="1" dirty="0" smtClean="0">
                <a:solidFill>
                  <a:schemeClr val="accent4"/>
                </a:solidFill>
              </a:rPr>
              <a:t>G</a:t>
            </a:r>
            <a:r>
              <a:rPr lang="en-US" sz="4400" b="1" baseline="-25000" dirty="0" smtClean="0">
                <a:solidFill>
                  <a:schemeClr val="accent4"/>
                </a:solidFill>
              </a:rPr>
              <a:t>1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sz="4400" b="1" dirty="0" smtClean="0">
                <a:solidFill>
                  <a:schemeClr val="accent4"/>
                </a:solidFill>
              </a:rPr>
              <a:t>G</a:t>
            </a:r>
            <a:r>
              <a:rPr lang="en-US" sz="4400" b="1" baseline="-25000" dirty="0" smtClean="0">
                <a:solidFill>
                  <a:schemeClr val="accent4"/>
                </a:solidFill>
              </a:rPr>
              <a:t>2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endParaRPr lang="en-US" sz="4400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953000" y="3962400"/>
            <a:ext cx="3657600" cy="2209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609600" indent="-609600" fontAlgn="auto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defRPr/>
            </a:pPr>
            <a:r>
              <a:rPr lang="en-US" sz="4400" dirty="0">
                <a:latin typeface="+mn-lt"/>
                <a:cs typeface="+mn-cs"/>
              </a:rPr>
              <a:t>4.  </a:t>
            </a:r>
            <a:r>
              <a:rPr lang="en-US" sz="4400" b="1" dirty="0">
                <a:solidFill>
                  <a:schemeClr val="accent4"/>
                </a:solidFill>
                <a:latin typeface="+mn-lt"/>
                <a:cs typeface="+mn-cs"/>
              </a:rPr>
              <a:t>S</a:t>
            </a:r>
          </a:p>
          <a:p>
            <a:pPr marL="609600" indent="-609600" fontAlgn="auto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defRPr/>
            </a:pPr>
            <a:r>
              <a:rPr lang="en-US" sz="4400" dirty="0">
                <a:latin typeface="+mn-lt"/>
                <a:cs typeface="+mn-cs"/>
              </a:rPr>
              <a:t>5.  M</a:t>
            </a:r>
          </a:p>
          <a:p>
            <a:pPr marL="609600" indent="-609600" fontAlgn="auto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defRPr/>
            </a:pPr>
            <a:r>
              <a:rPr lang="en-US" sz="4400" dirty="0">
                <a:latin typeface="+mn-lt"/>
                <a:cs typeface="+mn-cs"/>
              </a:rPr>
              <a:t>6.  </a:t>
            </a:r>
            <a:r>
              <a:rPr lang="en-US" sz="4400" dirty="0" err="1">
                <a:latin typeface="+mn-lt"/>
                <a:cs typeface="+mn-cs"/>
              </a:rPr>
              <a:t>Cytokinesis</a:t>
            </a:r>
            <a:endParaRPr lang="en-US" sz="4400" dirty="0">
              <a:latin typeface="+mn-lt"/>
              <a:cs typeface="+mn-cs"/>
            </a:endParaRPr>
          </a:p>
          <a:p>
            <a:pPr marL="609600" indent="-609600" fontAlgn="auto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defRPr/>
            </a:pPr>
            <a:endParaRPr lang="en-US" sz="4400" dirty="0">
              <a:latin typeface="+mn-lt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1087437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Interphase</a:t>
            </a:r>
            <a:r>
              <a:rPr lang="en-US" dirty="0" smtClean="0"/>
              <a:t> - </a:t>
            </a:r>
            <a:r>
              <a:rPr lang="en-US" sz="2800" dirty="0" smtClean="0"/>
              <a:t>“between” phase</a:t>
            </a:r>
            <a:endParaRPr lang="en-US" dirty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G1 Phase</a:t>
            </a:r>
          </a:p>
          <a:p>
            <a:pPr lvl="1"/>
            <a:r>
              <a:rPr lang="en-US" smtClean="0"/>
              <a:t>Cell Growth…majority of size increase</a:t>
            </a:r>
          </a:p>
          <a:p>
            <a:pPr lvl="1"/>
            <a:r>
              <a:rPr lang="en-US" smtClean="0"/>
              <a:t>new proteins and organelles</a:t>
            </a:r>
          </a:p>
          <a:p>
            <a:pPr lvl="1"/>
            <a:r>
              <a:rPr lang="en-US" smtClean="0"/>
              <a:t>G = gap phase</a:t>
            </a:r>
          </a:p>
          <a:p>
            <a:r>
              <a:rPr lang="en-US" smtClean="0"/>
              <a:t>S Phase</a:t>
            </a:r>
          </a:p>
          <a:p>
            <a:pPr lvl="1"/>
            <a:r>
              <a:rPr lang="en-US" smtClean="0"/>
              <a:t>DNA Replication…copy of DNA made</a:t>
            </a:r>
          </a:p>
          <a:p>
            <a:pPr lvl="1"/>
            <a:r>
              <a:rPr lang="en-US" smtClean="0"/>
              <a:t>Ends with twice the amount of DNA</a:t>
            </a:r>
          </a:p>
          <a:p>
            <a:pPr lvl="1"/>
            <a:r>
              <a:rPr lang="en-US" smtClean="0"/>
              <a:t>S = synthesis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270</TotalTime>
  <Words>356</Words>
  <Application>Microsoft Office PowerPoint</Application>
  <PresentationFormat>On-screen Show (4:3)</PresentationFormat>
  <Paragraphs>79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Consolas</vt:lpstr>
      <vt:lpstr>Corbel</vt:lpstr>
      <vt:lpstr>Wingdings</vt:lpstr>
      <vt:lpstr>Wingdings 2</vt:lpstr>
      <vt:lpstr>Wingdings 3</vt:lpstr>
      <vt:lpstr>Calibri</vt:lpstr>
      <vt:lpstr>Metro</vt:lpstr>
      <vt:lpstr>Cell Cycle</vt:lpstr>
      <vt:lpstr>What is the Cell Cycle?</vt:lpstr>
      <vt:lpstr>Prokaryotic Cycle</vt:lpstr>
      <vt:lpstr>When to divide?</vt:lpstr>
      <vt:lpstr>PowerPoint Presentation</vt:lpstr>
      <vt:lpstr>PowerPoint Presentation</vt:lpstr>
      <vt:lpstr>Eukaryotic Cycle</vt:lpstr>
      <vt:lpstr>The “Cell cycle” accounts for all things that a cell does during its life span… What are those things?</vt:lpstr>
      <vt:lpstr>Interphase - “between” phase</vt:lpstr>
      <vt:lpstr>Interphase continued…</vt:lpstr>
      <vt:lpstr>M Phase</vt:lpstr>
      <vt:lpstr>PowerPoint Presentation</vt:lpstr>
      <vt:lpstr>G0 The Resting Period</vt:lpstr>
      <vt:lpstr>Restrictive Point</vt:lpstr>
      <vt:lpstr>Why do we care about the cell cycle?</vt:lpstr>
      <vt:lpstr>PowerPoint Presentation</vt:lpstr>
    </vt:vector>
  </TitlesOfParts>
  <Company>Cedar Rapids Community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Cycle</dc:title>
  <dc:creator>daballard</dc:creator>
  <cp:lastModifiedBy>John AJ O'Connor</cp:lastModifiedBy>
  <cp:revision>44</cp:revision>
  <dcterms:created xsi:type="dcterms:W3CDTF">2009-03-11T21:12:43Z</dcterms:created>
  <dcterms:modified xsi:type="dcterms:W3CDTF">2011-11-20T04:11:03Z</dcterms:modified>
</cp:coreProperties>
</file>